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2" r:id="rId3"/>
    <p:sldId id="257" r:id="rId4"/>
    <p:sldId id="261" r:id="rId5"/>
    <p:sldId id="263" r:id="rId6"/>
    <p:sldId id="283" r:id="rId7"/>
    <p:sldId id="276" r:id="rId8"/>
    <p:sldId id="287" r:id="rId9"/>
    <p:sldId id="303" r:id="rId10"/>
    <p:sldId id="304" r:id="rId11"/>
    <p:sldId id="293" r:id="rId12"/>
    <p:sldId id="274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9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6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78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08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73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93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15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5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4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1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6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9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2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9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4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2B71-E39B-4AC5-86EA-254DE0CF6E66}" type="datetimeFigureOut">
              <a:rPr lang="en-GB" smtClean="0"/>
              <a:t>15/11/2025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D9E0-5AD9-49CA-9824-DB4B2907D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3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766-D990-4FC2-B6EF-E34B1EEE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7364" y="0"/>
            <a:ext cx="6139431" cy="2396681"/>
          </a:xfrm>
        </p:spPr>
        <p:txBody>
          <a:bodyPr>
            <a:normAutofit/>
          </a:bodyPr>
          <a:lstStyle/>
          <a:p>
            <a:r>
              <a:rPr lang="en-GB" b="1" dirty="0"/>
              <a:t>MGHSOGA UKIE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1ECF9-DFB1-4819-B96E-54CE97B77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6006" y="1642187"/>
            <a:ext cx="6175347" cy="292048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2400" dirty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Annual General Meeting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GB" sz="2400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146</a:t>
            </a:r>
            <a:r>
              <a:rPr lang="en-GB" sz="2400" baseline="30000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TH</a:t>
            </a:r>
            <a:r>
              <a:rPr lang="en-GB" sz="2400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 Founder’s Day CELEBRATIONS 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Saturday 15</a:t>
            </a:r>
            <a:r>
              <a:rPr lang="en-GB" sz="2400" baseline="30000" dirty="0">
                <a:solidFill>
                  <a:schemeClr val="tx1"/>
                </a:solidFill>
              </a:rPr>
              <a:t>th</a:t>
            </a:r>
            <a:r>
              <a:rPr lang="en-GB" sz="2400" dirty="0">
                <a:solidFill>
                  <a:schemeClr val="tx1"/>
                </a:solidFill>
              </a:rPr>
              <a:t> November 2025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3CDF803F-0F0A-4E07-95F3-D64DC7C02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244D90E-5A6F-9ECA-DFB8-21AB7FD08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47" y="1642187"/>
            <a:ext cx="3349691" cy="32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1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A8CC4-5945-C969-6F8F-280BACF8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7277-ADA2-4A95-275E-6585E896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 for next year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973C-924B-9FFE-8814-41CF439A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022309"/>
          </a:xfrm>
        </p:spPr>
        <p:txBody>
          <a:bodyPr/>
          <a:lstStyle/>
          <a:p>
            <a:r>
              <a:rPr lang="en-GB" sz="3200" dirty="0"/>
              <a:t>President</a:t>
            </a:r>
          </a:p>
          <a:p>
            <a:r>
              <a:rPr lang="en-GB" sz="3200" dirty="0"/>
              <a:t>Welfare</a:t>
            </a:r>
          </a:p>
          <a:p>
            <a:r>
              <a:rPr lang="en-GB" sz="3200" dirty="0"/>
              <a:t>Finance</a:t>
            </a:r>
          </a:p>
          <a:p>
            <a:r>
              <a:rPr lang="en-GB" sz="3200" dirty="0"/>
              <a:t>Socials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22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415-65EA-468B-A2AE-A38A24A4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47316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EB70-D6F5-44D7-93FE-6B76F85F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16000"/>
            <a:ext cx="9905999" cy="5459445"/>
          </a:xfrm>
        </p:spPr>
        <p:txBody>
          <a:bodyPr>
            <a:normAutofit fontScale="40000" lnSpcReduction="20000"/>
          </a:bodyPr>
          <a:lstStyle/>
          <a:p>
            <a:endParaRPr lang="en-GB" sz="4100" dirty="0"/>
          </a:p>
          <a:p>
            <a:pPr lvl="0"/>
            <a:r>
              <a:rPr lang="en-GB" sz="6700" dirty="0"/>
              <a:t>MBHS &amp; MGHS Christmas Carol Service on 14th December </a:t>
            </a:r>
          </a:p>
          <a:p>
            <a:pPr marL="0" lvl="0" indent="0">
              <a:buNone/>
            </a:pPr>
            <a:r>
              <a:rPr lang="en-GB" sz="6700" dirty="0"/>
              <a:t>2025 at 3.00pm venue Walworth Road Methodist Church</a:t>
            </a:r>
          </a:p>
          <a:p>
            <a:pPr lvl="0"/>
            <a:r>
              <a:rPr lang="en-GB" sz="6700" dirty="0"/>
              <a:t>End of Year Prayer on zoom: 27th December 2025 at 8.00am</a:t>
            </a:r>
          </a:p>
          <a:p>
            <a:pPr lvl="0"/>
            <a:r>
              <a:rPr lang="en-GB" sz="6700" dirty="0"/>
              <a:t>MGHS OGA UKIE Lit Day: 4th July 2026</a:t>
            </a:r>
          </a:p>
          <a:p>
            <a:r>
              <a:rPr lang="en-GB" sz="6700" dirty="0"/>
              <a:t>Share your ideas, thoughts with us –secretariat@mghsoga.co.uk</a:t>
            </a:r>
          </a:p>
          <a:p>
            <a:pPr marL="0" indent="0" algn="ctr">
              <a:buNone/>
            </a:pPr>
            <a:endParaRPr lang="en-GB" sz="3400" dirty="0"/>
          </a:p>
          <a:p>
            <a:endParaRPr lang="en-GB" sz="34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</a:t>
            </a:r>
            <a:endParaRPr lang="en-GB" sz="9600" dirty="0"/>
          </a:p>
        </p:txBody>
      </p:sp>
      <p:pic>
        <p:nvPicPr>
          <p:cNvPr id="4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09306B26-3E8A-CD5F-8F38-74E6BD4CF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08" y="0"/>
            <a:ext cx="1856792" cy="1856792"/>
          </a:xfrm>
          <a:prstGeom prst="rect">
            <a:avLst/>
          </a:prstGeom>
        </p:spPr>
      </p:pic>
      <p:pic>
        <p:nvPicPr>
          <p:cNvPr id="5" name="Picture 4" descr="A red and orange social media poster&#10;&#10;AI-generated content may be incorrect.">
            <a:extLst>
              <a:ext uri="{FF2B5EF4-FFF2-40B4-BE49-F238E27FC236}">
                <a16:creationId xmlns:a16="http://schemas.microsoft.com/office/drawing/2014/main" id="{547A03B7-DFA6-2608-31FB-020C5FE47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9" y="4074766"/>
            <a:ext cx="2164715" cy="21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0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EB70-D6F5-44D7-93FE-6B76F85F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66799"/>
            <a:ext cx="9905999" cy="5450115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/>
              <a:t> </a:t>
            </a:r>
          </a:p>
          <a:p>
            <a:endParaRPr lang="en-GB" sz="4400" dirty="0"/>
          </a:p>
          <a:p>
            <a:pPr marL="0" indent="0" algn="ctr">
              <a:buNone/>
            </a:pPr>
            <a:r>
              <a:rPr lang="en-GB" sz="5400" b="1" dirty="0"/>
              <a:t>Closing prayer</a:t>
            </a:r>
          </a:p>
          <a:p>
            <a:pPr marL="0" indent="0">
              <a:buNone/>
            </a:pPr>
            <a:r>
              <a:rPr lang="en-GB" sz="4400" dirty="0"/>
              <a:t>   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579EBC33-5C2C-8659-B16F-AF6C5ECA8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38" y="0"/>
            <a:ext cx="1847461" cy="18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0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EB70-D6F5-44D7-93FE-6B76F85F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1066799"/>
            <a:ext cx="7713338" cy="5479144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dirty="0"/>
              <a:t>Thank you so much for coming, </a:t>
            </a:r>
          </a:p>
          <a:p>
            <a:pPr marL="0" indent="0" algn="ctr">
              <a:buNone/>
            </a:pPr>
            <a:r>
              <a:rPr lang="en-GB" sz="4400" dirty="0"/>
              <a:t>we appreciate your contribution and presence, Up School !!!</a:t>
            </a:r>
          </a:p>
          <a:p>
            <a:pPr marL="0" indent="0" algn="ctr">
              <a:buNone/>
            </a:pPr>
            <a:r>
              <a:rPr lang="en-GB" sz="4400" dirty="0"/>
              <a:t>        Must Gain High Standard</a:t>
            </a:r>
          </a:p>
          <a:p>
            <a:pPr marL="0" indent="0" algn="ctr">
              <a:buNone/>
            </a:pPr>
            <a:r>
              <a:rPr lang="en-GB" sz="4400" dirty="0"/>
              <a:t>         In love serve one another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C4971E45-BAB2-F443-7076-2E3A6C276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14" y="0"/>
            <a:ext cx="1763486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5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32C01-49D3-6184-E2D6-2FD0C91BA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32CD-68B9-D838-F5D0-FD7B10922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10" y="1032319"/>
            <a:ext cx="9101344" cy="2396681"/>
          </a:xfrm>
        </p:spPr>
        <p:txBody>
          <a:bodyPr>
            <a:normAutofit/>
          </a:bodyPr>
          <a:lstStyle/>
          <a:p>
            <a:r>
              <a:rPr lang="en-GB" b="1" dirty="0"/>
              <a:t>Annual General meeting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CF72B95-0608-E4A5-4080-B94BC0CC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41" y="1"/>
            <a:ext cx="1968758" cy="19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415-65EA-468B-A2AE-A38A24A4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828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EB70-D6F5-44D7-93FE-6B76F85F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1241383"/>
            <a:ext cx="5884538" cy="4998099"/>
          </a:xfrm>
        </p:spPr>
        <p:txBody>
          <a:bodyPr>
            <a:normAutofit/>
          </a:bodyPr>
          <a:lstStyle/>
          <a:p>
            <a:r>
              <a:rPr lang="en-GB" dirty="0"/>
              <a:t>Opening prayer</a:t>
            </a:r>
          </a:p>
          <a:p>
            <a:r>
              <a:rPr lang="en-GB" dirty="0"/>
              <a:t>Welcome by President </a:t>
            </a:r>
          </a:p>
          <a:p>
            <a:pPr lvl="0"/>
            <a:r>
              <a:rPr lang="en-GB" dirty="0"/>
              <a:t>Adoption – Minutes of AGM 2024</a:t>
            </a:r>
          </a:p>
          <a:p>
            <a:r>
              <a:rPr lang="en-US" dirty="0"/>
              <a:t>Annual Report 2025</a:t>
            </a:r>
            <a:endParaRPr lang="en-GB" dirty="0"/>
          </a:p>
          <a:p>
            <a:pPr lvl="0"/>
            <a:r>
              <a:rPr lang="en-US" dirty="0"/>
              <a:t>Proposals for next year</a:t>
            </a:r>
          </a:p>
          <a:p>
            <a:pPr lvl="0"/>
            <a:r>
              <a:rPr lang="en-US" dirty="0"/>
              <a:t>Q&amp;A</a:t>
            </a:r>
          </a:p>
          <a:p>
            <a:pPr lvl="0"/>
            <a:r>
              <a:rPr lang="en-GB" dirty="0"/>
              <a:t>Closing remarks </a:t>
            </a:r>
          </a:p>
          <a:p>
            <a:pPr lvl="0"/>
            <a:r>
              <a:rPr lang="en-GB" dirty="0"/>
              <a:t>Closing prayer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902D6F8-00F6-2EE2-20EE-BE350DBF6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41" y="1"/>
            <a:ext cx="1968758" cy="19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6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415-65EA-468B-A2AE-A38A24A4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828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Welcome Address - President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D5DD110-8254-6BB5-858D-C1E4166A7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82" y="1"/>
            <a:ext cx="2108717" cy="2108717"/>
          </a:xfrm>
          <a:prstGeom prst="rect">
            <a:avLst/>
          </a:prstGeom>
        </p:spPr>
      </p:pic>
      <p:pic>
        <p:nvPicPr>
          <p:cNvPr id="5" name="Picture 4" descr="A person sitting in a fence&#10;&#10;AI-generated content may be incorrect.">
            <a:extLst>
              <a:ext uri="{FF2B5EF4-FFF2-40B4-BE49-F238E27FC236}">
                <a16:creationId xmlns:a16="http://schemas.microsoft.com/office/drawing/2014/main" id="{A7D5261A-5AA4-3431-8FD1-23D76FA0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64" y="1095656"/>
            <a:ext cx="3136349" cy="55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415-65EA-468B-A2AE-A38A24A4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198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MGHSOGA UKIE Annual Report 2025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557D63-B726-C6E7-FF9D-18B142EC7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1"/>
            <a:ext cx="1962150" cy="19621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C1F346-F612-9D5E-5020-3463DEBE4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566" y="1138335"/>
            <a:ext cx="4867275" cy="55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415-65EA-468B-A2AE-A38A24A4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8281"/>
          </a:xfrm>
        </p:spPr>
        <p:txBody>
          <a:bodyPr>
            <a:noAutofit/>
          </a:bodyPr>
          <a:lstStyle/>
          <a:p>
            <a:r>
              <a:rPr lang="en-GB" b="1" dirty="0"/>
              <a:t>Finance Report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1D16896-0618-663D-080B-1A8ACBA07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44" y="0"/>
            <a:ext cx="1754155" cy="1754155"/>
          </a:xfrm>
          <a:prstGeom prst="rect">
            <a:avLst/>
          </a:prstGeom>
        </p:spPr>
      </p:pic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465DB6C-1E1E-0DEB-BBA5-0BB067896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995083"/>
              </p:ext>
            </p:extLst>
          </p:nvPr>
        </p:nvGraphicFramePr>
        <p:xfrm>
          <a:off x="998376" y="2220755"/>
          <a:ext cx="8826759" cy="3832672"/>
        </p:xfrm>
        <a:graphic>
          <a:graphicData uri="http://schemas.openxmlformats.org/drawingml/2006/table">
            <a:tbl>
              <a:tblPr firstRow="1" firstCol="1" bandRow="1"/>
              <a:tblGrid>
                <a:gridCol w="4995979">
                  <a:extLst>
                    <a:ext uri="{9D8B030D-6E8A-4147-A177-3AD203B41FA5}">
                      <a16:colId xmlns:a16="http://schemas.microsoft.com/office/drawing/2014/main" val="691623099"/>
                    </a:ext>
                  </a:extLst>
                </a:gridCol>
                <a:gridCol w="3830780">
                  <a:extLst>
                    <a:ext uri="{9D8B030D-6E8A-4147-A177-3AD203B41FA5}">
                      <a16:colId xmlns:a16="http://schemas.microsoft.com/office/drawing/2014/main" val="2385178767"/>
                    </a:ext>
                  </a:extLst>
                </a:gridCol>
              </a:tblGrid>
              <a:tr h="4610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982340"/>
                  </a:ext>
                </a:extLst>
              </a:tr>
              <a:tr h="461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Dues to date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2,932.52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43161"/>
                  </a:ext>
                </a:extLst>
              </a:tr>
              <a:tr h="461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Welfare</a:t>
                      </a:r>
                      <a:endParaRPr lang="en-GB" sz="32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775.12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524651"/>
                  </a:ext>
                </a:extLst>
              </a:tr>
              <a:tr h="461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Picnic in the Park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1,240.00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628740"/>
                  </a:ext>
                </a:extLst>
              </a:tr>
              <a:tr h="461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Fund</a:t>
                      </a:r>
                      <a:endParaRPr lang="en-GB" sz="32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2,987.00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86875"/>
                  </a:ext>
                </a:extLst>
              </a:tr>
              <a:tr h="461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Outgoings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1,608.28</a:t>
                      </a:r>
                      <a:r>
                        <a:rPr lang="en-GB" sz="3200" kern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200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437882"/>
                  </a:ext>
                </a:extLst>
              </a:tr>
              <a:tr h="835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Balance as at 3 Oct 25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i="1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34,305.17</a:t>
                      </a:r>
                      <a:endParaRPr lang="en-GB" sz="3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82414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71FE120-AD9B-29DA-9C3E-C21069F187AB}"/>
              </a:ext>
            </a:extLst>
          </p:cNvPr>
          <p:cNvSpPr txBox="1"/>
          <p:nvPr/>
        </p:nvSpPr>
        <p:spPr>
          <a:xfrm>
            <a:off x="1141413" y="1129752"/>
            <a:ext cx="848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statutory   audit is not legally required but as in previous years, one of our sisters, a Chartered Accountant has voluntarily reviewed our accounts.  She did not report any area of concern.</a:t>
            </a:r>
          </a:p>
        </p:txBody>
      </p:sp>
    </p:spTree>
    <p:extLst>
      <p:ext uri="{BB962C8B-B14F-4D97-AF65-F5344CB8AC3E}">
        <p14:creationId xmlns:p14="http://schemas.microsoft.com/office/powerpoint/2010/main" val="96018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415-65EA-468B-A2AE-A38A24A4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8281"/>
          </a:xfrm>
        </p:spPr>
        <p:txBody>
          <a:bodyPr>
            <a:noAutofit/>
          </a:bodyPr>
          <a:lstStyle/>
          <a:p>
            <a:r>
              <a:rPr lang="en-GB" sz="2400" b="1" dirty="0"/>
              <a:t>MGHSOGA UKIE Annual Report 2025 </a:t>
            </a:r>
            <a:br>
              <a:rPr lang="en-GB" sz="2400" b="1" dirty="0"/>
            </a:br>
            <a:r>
              <a:rPr lang="en-GB" sz="2400" b="1" dirty="0"/>
              <a:t>Extract from INDEPENDENT </a:t>
            </a:r>
            <a:r>
              <a:rPr lang="en-GB" sz="2400" b="1" dirty="0" err="1"/>
              <a:t>REView</a:t>
            </a:r>
            <a:r>
              <a:rPr lang="en-GB" sz="2400" b="1" dirty="0"/>
              <a:t> BY </a:t>
            </a:r>
            <a:r>
              <a:rPr lang="en-GB" sz="2400" b="1" dirty="0" err="1"/>
              <a:t>OLUbunmi</a:t>
            </a:r>
            <a:r>
              <a:rPr lang="en-GB" sz="2400" b="1" dirty="0"/>
              <a:t> Oyewunmi</a:t>
            </a:r>
          </a:p>
        </p:txBody>
      </p:sp>
      <p:pic>
        <p:nvPicPr>
          <p:cNvPr id="4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6DEED123-6F57-31F3-6614-55FD2ED2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98" y="0"/>
            <a:ext cx="1707502" cy="1707502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09DEDE8-53F2-BCB0-3B38-6469ED4B3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896041"/>
              </p:ext>
            </p:extLst>
          </p:nvPr>
        </p:nvGraphicFramePr>
        <p:xfrm>
          <a:off x="856749" y="1903445"/>
          <a:ext cx="4747759" cy="3432690"/>
        </p:xfrm>
        <a:graphic>
          <a:graphicData uri="http://schemas.openxmlformats.org/drawingml/2006/table">
            <a:tbl>
              <a:tblPr firstRow="1" firstCol="1" bandRow="1"/>
              <a:tblGrid>
                <a:gridCol w="3117217">
                  <a:extLst>
                    <a:ext uri="{9D8B030D-6E8A-4147-A177-3AD203B41FA5}">
                      <a16:colId xmlns:a16="http://schemas.microsoft.com/office/drawing/2014/main" val="1735689015"/>
                    </a:ext>
                  </a:extLst>
                </a:gridCol>
                <a:gridCol w="1630542">
                  <a:extLst>
                    <a:ext uri="{9D8B030D-6E8A-4147-A177-3AD203B41FA5}">
                      <a16:colId xmlns:a16="http://schemas.microsoft.com/office/drawing/2014/main" val="114850343"/>
                    </a:ext>
                  </a:extLst>
                </a:gridCol>
              </a:tblGrid>
              <a:tr h="352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414713"/>
                  </a:ext>
                </a:extLst>
              </a:tr>
              <a:tr h="350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46253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Opening Bank Balance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30,646.9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676645"/>
                  </a:ext>
                </a:extLst>
              </a:tr>
              <a:tr h="350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068918"/>
                  </a:ext>
                </a:extLst>
              </a:tr>
              <a:tr h="350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5,266.6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373326"/>
                  </a:ext>
                </a:extLst>
              </a:tr>
              <a:tr h="350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24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069492"/>
                  </a:ext>
                </a:extLst>
              </a:tr>
              <a:tr h="350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1608.28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871803"/>
                  </a:ext>
                </a:extLst>
              </a:tr>
              <a:tr h="350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24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buNone/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24679"/>
                  </a:ext>
                </a:extLst>
              </a:tr>
              <a:tr h="453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Closing Bank balance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34,305.20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532476"/>
                  </a:ext>
                </a:extLst>
              </a:tr>
              <a:tr h="352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63361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4D9B93-318B-039A-034D-0BEC73BE8444}"/>
              </a:ext>
            </a:extLst>
          </p:cNvPr>
          <p:cNvSpPr txBox="1"/>
          <p:nvPr/>
        </p:nvSpPr>
        <p:spPr>
          <a:xfrm>
            <a:off x="6501849" y="2096296"/>
            <a:ext cx="47477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Summary by Income and Expenditure</a:t>
            </a:r>
          </a:p>
          <a:p>
            <a:r>
              <a:rPr lang="en-US" sz="2400" dirty="0"/>
              <a:t>Dues to date	         2,932.52 </a:t>
            </a:r>
          </a:p>
          <a:p>
            <a:r>
              <a:rPr lang="en-US" sz="2400" dirty="0"/>
              <a:t>Welfare	                 775.12 </a:t>
            </a:r>
          </a:p>
          <a:p>
            <a:r>
              <a:rPr lang="en-US" sz="2400" dirty="0"/>
              <a:t>Picnic in the Park       1,240.00 </a:t>
            </a:r>
          </a:p>
          <a:p>
            <a:r>
              <a:rPr lang="en-US" sz="2400" dirty="0"/>
              <a:t>Building Fund	          2,987.00 </a:t>
            </a:r>
          </a:p>
          <a:p>
            <a:r>
              <a:rPr lang="en-US" sz="2400" dirty="0"/>
              <a:t>Outgoings	         	    1,608.28 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Balance at 3 Oct 25 34,305.17</a:t>
            </a:r>
          </a:p>
        </p:txBody>
      </p:sp>
    </p:spTree>
    <p:extLst>
      <p:ext uri="{BB962C8B-B14F-4D97-AF65-F5344CB8AC3E}">
        <p14:creationId xmlns:p14="http://schemas.microsoft.com/office/powerpoint/2010/main" val="45716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415-65EA-468B-A2AE-A38A24A4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Membership dues 2025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051F7C-B6BA-478D-B2B6-EAC15E76A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2264002"/>
            <a:ext cx="4330473" cy="3541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dirty="0"/>
          </a:p>
        </p:txBody>
      </p:sp>
      <p:pic>
        <p:nvPicPr>
          <p:cNvPr id="3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86E75A4E-259C-A3D4-60A4-964C504A5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36" y="0"/>
            <a:ext cx="1726163" cy="17261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661B71-5F91-1124-D866-59C54300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7547" y="1726163"/>
            <a:ext cx="8612155" cy="4767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Amount: £35</a:t>
            </a:r>
          </a:p>
          <a:p>
            <a:pPr marL="0" indent="0">
              <a:buNone/>
            </a:pPr>
            <a:r>
              <a:rPr lang="en-US" b="1" dirty="0"/>
              <a:t>Account Details </a:t>
            </a:r>
          </a:p>
          <a:p>
            <a:pPr marL="0" indent="0">
              <a:buNone/>
            </a:pPr>
            <a:r>
              <a:rPr lang="en-US" dirty="0"/>
              <a:t>Barclays Bank OGMG UK &amp; IRL</a:t>
            </a:r>
          </a:p>
          <a:p>
            <a:pPr marL="0" indent="0">
              <a:buNone/>
            </a:pPr>
            <a:r>
              <a:rPr lang="en-US" dirty="0"/>
              <a:t>Sort code 20 45 45  Account 33575705</a:t>
            </a:r>
          </a:p>
          <a:p>
            <a:pPr marL="0" indent="0">
              <a:buNone/>
            </a:pPr>
            <a:r>
              <a:rPr lang="en-US" dirty="0"/>
              <a:t>Ref Initial Surname Set Dues on bank payment</a:t>
            </a:r>
          </a:p>
          <a:p>
            <a:pPr marL="0" indent="0">
              <a:buNone/>
            </a:pPr>
            <a:r>
              <a:rPr lang="en-US" dirty="0"/>
              <a:t>Notification of payments should be sent to sis Kemi </a:t>
            </a:r>
            <a:r>
              <a:rPr lang="en-US" dirty="0" err="1"/>
              <a:t>Ogunmuyiwa's</a:t>
            </a:r>
            <a:r>
              <a:rPr lang="en-US" dirty="0"/>
              <a:t> email address: kemiogunmuyiwa@yahoo.co.uk </a:t>
            </a:r>
          </a:p>
          <a:p>
            <a:pPr marL="0" indent="0">
              <a:buNone/>
            </a:pPr>
            <a:r>
              <a:rPr lang="en-US" dirty="0"/>
              <a:t>Titled Dues </a:t>
            </a:r>
          </a:p>
          <a:p>
            <a:pPr marL="0" indent="0">
              <a:buNone/>
            </a:pPr>
            <a:r>
              <a:rPr lang="en-US" dirty="0"/>
              <a:t>Thank you Finance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76F4-B64B-7D4A-0F85-BE6FF3961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022309"/>
          </a:xfrm>
        </p:spPr>
        <p:txBody>
          <a:bodyPr/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4800" b="1" dirty="0"/>
              <a:t>Questions and Answer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298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337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Arial Black</vt:lpstr>
      <vt:lpstr>Calibri</vt:lpstr>
      <vt:lpstr>Tw Cen MT</vt:lpstr>
      <vt:lpstr>Circuit</vt:lpstr>
      <vt:lpstr>MGHSOGA UKIE</vt:lpstr>
      <vt:lpstr>Annual General meeting</vt:lpstr>
      <vt:lpstr>Agenda</vt:lpstr>
      <vt:lpstr>Welcome Address - President</vt:lpstr>
      <vt:lpstr>MGHSOGA UKIE Annual Report 2025</vt:lpstr>
      <vt:lpstr>Finance Report</vt:lpstr>
      <vt:lpstr>MGHSOGA UKIE Annual Report 2025  Extract from INDEPENDENT REView BY OLUbunmi Oyewunmi</vt:lpstr>
      <vt:lpstr>Membership dues 2025</vt:lpstr>
      <vt:lpstr>PowerPoint Presentation</vt:lpstr>
      <vt:lpstr>Proposals for next year</vt:lpstr>
      <vt:lpstr>Closing remarks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MGHS OGA UK.IR.EU</dc:title>
  <dc:creator>kmadeniyi@gmail.com</dc:creator>
  <cp:lastModifiedBy>Jumoke Ogunmokun</cp:lastModifiedBy>
  <cp:revision>12</cp:revision>
  <dcterms:created xsi:type="dcterms:W3CDTF">2021-02-21T23:42:06Z</dcterms:created>
  <dcterms:modified xsi:type="dcterms:W3CDTF">2025-11-15T02:01:55Z</dcterms:modified>
</cp:coreProperties>
</file>